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335" r:id="rId4"/>
    <p:sldId id="336" r:id="rId5"/>
    <p:sldId id="304" r:id="rId6"/>
    <p:sldId id="306" r:id="rId7"/>
    <p:sldId id="308" r:id="rId8"/>
    <p:sldId id="313" r:id="rId9"/>
    <p:sldId id="314" r:id="rId10"/>
    <p:sldId id="317" r:id="rId11"/>
    <p:sldId id="31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3" r:id="rId21"/>
    <p:sldId id="295" r:id="rId22"/>
    <p:sldId id="296" r:id="rId23"/>
    <p:sldId id="297" r:id="rId24"/>
    <p:sldId id="334" r:id="rId25"/>
    <p:sldId id="299" r:id="rId26"/>
    <p:sldId id="300" r:id="rId27"/>
    <p:sldId id="301" r:id="rId28"/>
    <p:sldId id="302" r:id="rId29"/>
    <p:sldId id="303" r:id="rId30"/>
    <p:sldId id="293" r:id="rId31"/>
    <p:sldId id="294" r:id="rId3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CC"/>
    <a:srgbClr val="FEFEC8"/>
    <a:srgbClr val="FF9E1D"/>
    <a:srgbClr val="002E5F"/>
    <a:srgbClr val="141313"/>
    <a:srgbClr val="FFC82E"/>
    <a:srgbClr val="E2E7DD"/>
    <a:srgbClr val="FAF3D1"/>
    <a:srgbClr val="DBC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501" autoAdjust="0"/>
  </p:normalViewPr>
  <p:slideViewPr>
    <p:cSldViewPr snapToGrid="0">
      <p:cViewPr varScale="1">
        <p:scale>
          <a:sx n="93" d="100"/>
          <a:sy n="93" d="100"/>
        </p:scale>
        <p:origin x="582" y="78"/>
      </p:cViewPr>
      <p:guideLst>
        <p:guide orient="horz" pos="1620"/>
        <p:guide pos="284"/>
      </p:guideLst>
    </p:cSldViewPr>
  </p:slideViewPr>
  <p:outlineViewPr>
    <p:cViewPr>
      <p:scale>
        <a:sx n="33" d="100"/>
        <a:sy n="33" d="100"/>
      </p:scale>
      <p:origin x="48" y="7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0568-7257-B549-9333-9118408E501B}" type="datetimeFigureOut"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FB0DB-6A90-BF49-9B69-BF7194B030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C62420-BEC6-46CB-B709-40E4708D2EF7}" type="datetimeFigureOut">
              <a:rPr lang="en-US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86E2F4-C4BE-4C16-B812-904B766BD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6E2F4-C4BE-4C16-B812-904B766BDF8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3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3339115"/>
            <a:ext cx="9144000" cy="1804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10895" y="1635692"/>
            <a:ext cx="8503920" cy="571500"/>
          </a:xfrm>
        </p:spPr>
        <p:txBody>
          <a:bodyPr anchor="b" anchorCtr="0"/>
          <a:lstStyle>
            <a:lvl1pPr algn="l">
              <a:defRPr sz="3400" b="1" i="0">
                <a:solidFill>
                  <a:srgbClr val="004B9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0896" y="2150042"/>
            <a:ext cx="8503920" cy="3429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400"/>
              </a:spcBef>
              <a:buFontTx/>
              <a:buNone/>
              <a:defRPr sz="2200" b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897" y="4447233"/>
            <a:ext cx="4188853" cy="457200"/>
          </a:xfrm>
        </p:spPr>
        <p:txBody>
          <a:bodyPr bIns="0"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242816" y="4741776"/>
            <a:ext cx="4572000" cy="230832"/>
          </a:xfrm>
          <a:prstGeom prst="rect">
            <a:avLst/>
          </a:prstGeom>
        </p:spPr>
        <p:txBody>
          <a:bodyPr r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© 2016 Unisys Corporation. All rights reserved.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FOR INTERNAL USE ONLY.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0896" y="3600450"/>
            <a:ext cx="8503920" cy="800100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800100"/>
            <a:ext cx="9144000" cy="1191"/>
          </a:xfrm>
          <a:prstGeom prst="line">
            <a:avLst/>
          </a:prstGeom>
          <a:solidFill>
            <a:schemeClr val="accent2"/>
          </a:solidFill>
          <a:ln w="571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57273"/>
            <a:ext cx="1557261" cy="4399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 bwMode="auto">
          <a:xfrm>
            <a:off x="1" y="3291357"/>
            <a:ext cx="9143999" cy="1191"/>
          </a:xfrm>
          <a:prstGeom prst="line">
            <a:avLst/>
          </a:prstGeom>
          <a:solidFill>
            <a:schemeClr val="accent2"/>
          </a:solidFill>
          <a:ln w="5715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72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0" y="804672"/>
            <a:ext cx="9144000" cy="3904488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>
              <a:spcBef>
                <a:spcPts val="500"/>
              </a:spcBef>
              <a:defRPr sz="1400"/>
            </a:lvl4pPr>
            <a:lvl5pPr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800100"/>
            <a:ext cx="9144000" cy="1191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896" y="0"/>
            <a:ext cx="8503920" cy="795338"/>
          </a:xfrm>
        </p:spPr>
        <p:txBody>
          <a:bodyPr/>
          <a:lstStyle>
            <a:lvl1pPr>
              <a:defRPr>
                <a:solidFill>
                  <a:srgbClr val="004B9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3" y="4821765"/>
            <a:ext cx="702474" cy="1984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720533" y="48201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© 2016 Unisys Corporation. All rights reserved.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FOR INTERNAL USE ONLY.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8517276" y="4710489"/>
            <a:ext cx="626724" cy="4330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15657DD-24B7-4628-B5DA-698972284F41}" type="slidenum"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4711673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77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0"/>
            <a:ext cx="8503920" cy="795338"/>
          </a:xfrm>
        </p:spPr>
        <p:txBody>
          <a:bodyPr/>
          <a:lstStyle>
            <a:lvl1pPr>
              <a:defRPr>
                <a:solidFill>
                  <a:srgbClr val="004B9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99685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99685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10895" y="1183965"/>
            <a:ext cx="8503920" cy="91440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340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0896" y="2041215"/>
            <a:ext cx="8503920" cy="85725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Tx/>
              <a:buNone/>
              <a:defRPr sz="24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242815" y="4741776"/>
            <a:ext cx="4572000" cy="230832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© 2016 Unisys Corporation. All rights reserved.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FOR INTERNAL USE ONLY.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800100"/>
            <a:ext cx="9144000" cy="1191"/>
          </a:xfrm>
          <a:prstGeom prst="line">
            <a:avLst/>
          </a:prstGeom>
          <a:solidFill>
            <a:schemeClr val="accent2"/>
          </a:solidFill>
          <a:ln w="571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57273"/>
            <a:ext cx="1557261" cy="43993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1" y="3291357"/>
            <a:ext cx="9143999" cy="1191"/>
          </a:xfrm>
          <a:prstGeom prst="line">
            <a:avLst/>
          </a:prstGeom>
          <a:solidFill>
            <a:schemeClr val="accent2"/>
          </a:solidFill>
          <a:ln w="5715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82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"/>
            <a:ext cx="8503920" cy="795869"/>
          </a:xfrm>
        </p:spPr>
        <p:txBody>
          <a:bodyPr/>
          <a:lstStyle>
            <a:lvl1pPr>
              <a:defRPr>
                <a:solidFill>
                  <a:srgbClr val="004B9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028700"/>
            <a:ext cx="8503920" cy="3520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"/>
            <a:ext cx="8503920" cy="795869"/>
          </a:xfrm>
        </p:spPr>
        <p:txBody>
          <a:bodyPr/>
          <a:lstStyle>
            <a:lvl1pPr>
              <a:defRPr>
                <a:solidFill>
                  <a:srgbClr val="004B9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428750"/>
            <a:ext cx="8503920" cy="3104765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10896" y="1028700"/>
            <a:ext cx="8503920" cy="371475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7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"/>
            <a:ext cx="8503920" cy="795869"/>
          </a:xfrm>
        </p:spPr>
        <p:txBody>
          <a:bodyPr/>
          <a:lstStyle>
            <a:lvl1pPr>
              <a:defRPr>
                <a:solidFill>
                  <a:srgbClr val="004B9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028699"/>
            <a:ext cx="8503920" cy="2679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0" y="800100"/>
            <a:ext cx="9144000" cy="1191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 userDrawn="1"/>
        </p:nvSpPr>
        <p:spPr bwMode="auto">
          <a:xfrm>
            <a:off x="0" y="3881295"/>
            <a:ext cx="9144000" cy="797281"/>
          </a:xfrm>
          <a:prstGeom prst="rect">
            <a:avLst/>
          </a:prstGeom>
          <a:solidFill>
            <a:srgbClr val="666666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0896" y="4096309"/>
            <a:ext cx="8503920" cy="381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3" y="4821765"/>
            <a:ext cx="702474" cy="198452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3720533" y="48201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© 2016 Unisys Corporation. All rights reserved.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FOR INTERNAL USE ONLY.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8517276" y="4710489"/>
            <a:ext cx="626724" cy="4330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15657DD-24B7-4628-B5DA-698972284F41}" type="slidenum"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 userDrawn="1"/>
        </p:nvCxnSpPr>
        <p:spPr bwMode="auto">
          <a:xfrm>
            <a:off x="0" y="4711673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690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"/>
            <a:ext cx="8503920" cy="795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10898" y="1028700"/>
            <a:ext cx="4114799" cy="3520440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>
              <a:spcBef>
                <a:spcPts val="500"/>
              </a:spcBef>
              <a:defRPr sz="1400"/>
            </a:lvl4pPr>
            <a:lvl5pPr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700018" y="1028700"/>
            <a:ext cx="4114799" cy="3520440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>
              <a:spcBef>
                <a:spcPts val="500"/>
              </a:spcBef>
              <a:defRPr sz="1400"/>
            </a:lvl4pPr>
            <a:lvl5pPr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_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0"/>
            <a:ext cx="8503920" cy="7953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96" y="1028700"/>
            <a:ext cx="4114800" cy="479822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896" y="1543050"/>
            <a:ext cx="4114800" cy="3017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28700"/>
            <a:ext cx="4114800" cy="479822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543050"/>
            <a:ext cx="4114800" cy="3017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719165" y="802386"/>
            <a:ext cx="3429000" cy="3904488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2000">
                <a:latin typeface="Arial"/>
                <a:cs typeface="Arial"/>
              </a:defRPr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>
              <a:spcBef>
                <a:spcPts val="500"/>
              </a:spcBef>
              <a:defRPr sz="1400"/>
            </a:lvl4pPr>
            <a:lvl5pPr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"/>
            <a:ext cx="8503920" cy="795869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10901" y="1028700"/>
            <a:ext cx="5121205" cy="3520440"/>
          </a:xfrm>
        </p:spPr>
        <p:txBody>
          <a:bodyPr/>
          <a:lstStyle>
            <a:lvl1pPr>
              <a:spcBef>
                <a:spcPts val="1000"/>
              </a:spcBef>
              <a:defRPr sz="2000">
                <a:latin typeface="Arial"/>
                <a:cs typeface="Arial"/>
              </a:defRPr>
            </a:lvl1pPr>
            <a:lvl2pPr>
              <a:spcBef>
                <a:spcPts val="500"/>
              </a:spcBef>
              <a:defRPr sz="1800">
                <a:latin typeface="Arial"/>
                <a:cs typeface="Arial"/>
              </a:defRPr>
            </a:lvl2pPr>
            <a:lvl3pPr>
              <a:spcBef>
                <a:spcPts val="500"/>
              </a:spcBef>
              <a:defRPr sz="1600">
                <a:latin typeface="Arial"/>
                <a:cs typeface="Arial"/>
              </a:defRPr>
            </a:lvl3pPr>
            <a:lvl4pPr>
              <a:spcBef>
                <a:spcPts val="500"/>
              </a:spcBef>
              <a:defRPr sz="1400">
                <a:latin typeface="Arial"/>
                <a:cs typeface="Arial"/>
              </a:defRPr>
            </a:lvl4pPr>
            <a:lvl5pPr>
              <a:spcBef>
                <a:spcPts val="500"/>
              </a:spcBef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800100"/>
            <a:ext cx="9144000" cy="1191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3" y="4821765"/>
            <a:ext cx="702474" cy="1984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720533" y="48201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© 2016 Unisys Corporation. All rights reserved.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FOR INTERNAL USE ONLY.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8517276" y="4710489"/>
            <a:ext cx="626724" cy="4330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15657DD-24B7-4628-B5DA-698972284F41}" type="slidenum"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0" y="4711673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9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0" y="802387"/>
            <a:ext cx="3429000" cy="4005071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2000">
                <a:latin typeface="Arial"/>
                <a:cs typeface="Arial"/>
              </a:defRPr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>
              <a:spcBef>
                <a:spcPts val="500"/>
              </a:spcBef>
              <a:defRPr sz="1400"/>
            </a:lvl4pPr>
            <a:lvl5pPr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"/>
            <a:ext cx="8503920" cy="795869"/>
          </a:xfrm>
        </p:spPr>
        <p:txBody>
          <a:bodyPr/>
          <a:lstStyle>
            <a:lvl1pPr>
              <a:defRPr>
                <a:solidFill>
                  <a:srgbClr val="004B9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739898" y="1028700"/>
            <a:ext cx="5074918" cy="3520440"/>
          </a:xfrm>
        </p:spPr>
        <p:txBody>
          <a:bodyPr/>
          <a:lstStyle>
            <a:lvl1pPr>
              <a:spcBef>
                <a:spcPts val="1000"/>
              </a:spcBef>
              <a:defRPr sz="2000">
                <a:latin typeface="Arial"/>
                <a:cs typeface="Arial"/>
              </a:defRPr>
            </a:lvl1pPr>
            <a:lvl2pPr>
              <a:spcBef>
                <a:spcPts val="500"/>
              </a:spcBef>
              <a:defRPr sz="1800">
                <a:latin typeface="Arial"/>
                <a:cs typeface="Arial"/>
              </a:defRPr>
            </a:lvl2pPr>
            <a:lvl3pPr>
              <a:spcBef>
                <a:spcPts val="500"/>
              </a:spcBef>
              <a:defRPr sz="1600">
                <a:latin typeface="Arial"/>
                <a:cs typeface="Arial"/>
              </a:defRPr>
            </a:lvl3pPr>
            <a:lvl4pPr>
              <a:spcBef>
                <a:spcPts val="500"/>
              </a:spcBef>
              <a:defRPr sz="1400">
                <a:latin typeface="Arial"/>
                <a:cs typeface="Arial"/>
              </a:defRPr>
            </a:lvl4pPr>
            <a:lvl5pPr>
              <a:spcBef>
                <a:spcPts val="500"/>
              </a:spcBef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800100"/>
            <a:ext cx="9144000" cy="1191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3" y="4821765"/>
            <a:ext cx="702474" cy="1984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720533" y="48201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© 2016 Unisys Corporation. All rights reserved.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FOR INTERNAL USE ONLY.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8517276" y="4710489"/>
            <a:ext cx="626724" cy="4330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15657DD-24B7-4628-B5DA-698972284F41}" type="slidenum"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0" y="4711673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0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0896" y="0"/>
            <a:ext cx="850392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0896" y="1028700"/>
            <a:ext cx="850392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800100"/>
            <a:ext cx="9144000" cy="1191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3" y="4821765"/>
            <a:ext cx="702474" cy="19845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720533" y="48201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© 2016 Unisys Corporation. All rights reserved.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FOR INTERNAL USE ONLY.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8517276" y="4710489"/>
            <a:ext cx="626724" cy="4330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15657DD-24B7-4628-B5DA-698972284F41}" type="slidenum"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4711673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004B9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65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3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18" r:id="rId10"/>
    <p:sldLayoutId id="2147483734" r:id="rId11"/>
    <p:sldLayoutId id="2147483732" r:id="rId12"/>
    <p:sldLayoutId id="214748373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0">
          <a:solidFill>
            <a:srgbClr val="004B98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bg2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defRPr sz="2000">
          <a:solidFill>
            <a:schemeClr val="tx1"/>
          </a:solidFill>
          <a:latin typeface="Arial"/>
          <a:cs typeface="Arial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buChar char="•"/>
        <a:defRPr>
          <a:solidFill>
            <a:schemeClr val="tx1"/>
          </a:solidFill>
          <a:latin typeface="Arial"/>
          <a:cs typeface="Arial"/>
        </a:defRPr>
      </a:lvl3pPr>
      <a:lvl4pPr marL="142875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Arial"/>
          <a:cs typeface="Arial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buChar char="•"/>
        <a:defRPr sz="1600">
          <a:solidFill>
            <a:schemeClr val="tx1"/>
          </a:solidFill>
          <a:latin typeface="Arial"/>
          <a:cs typeface="Arial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slide" Target="slide29.xml"/><Relationship Id="rId5" Type="http://schemas.openxmlformats.org/officeDocument/2006/relationships/slide" Target="slide13.xml"/><Relationship Id="rId10" Type="http://schemas.openxmlformats.org/officeDocument/2006/relationships/slide" Target="slide28.xml"/><Relationship Id="rId4" Type="http://schemas.openxmlformats.org/officeDocument/2006/relationships/slide" Target="slide7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SDN and NFV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An overview of SDN and NFV Architecture and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Chakkan, Abhilash Thottakath</a:t>
            </a:r>
          </a:p>
          <a:p>
            <a:r>
              <a:rPr lang="en-US" dirty="0" smtClean="0"/>
              <a:t>Nimmagadda </a:t>
            </a:r>
            <a:r>
              <a:rPr lang="en-US" dirty="0"/>
              <a:t>M </a:t>
            </a:r>
            <a:r>
              <a:rPr lang="en-US" dirty="0" smtClean="0"/>
              <a:t>Syamsundar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18664" y="2721542"/>
            <a:ext cx="4121424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The audience will be muted during this presentation.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Please type your questions in the IM window.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858000" y="2774633"/>
            <a:ext cx="2326342" cy="3554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25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 November, 2016</a:t>
            </a:r>
          </a:p>
        </p:txBody>
      </p:sp>
    </p:spTree>
    <p:extLst>
      <p:ext uri="{BB962C8B-B14F-4D97-AF65-F5344CB8AC3E}">
        <p14:creationId xmlns:p14="http://schemas.microsoft.com/office/powerpoint/2010/main" val="9717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1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-28576"/>
            <a:ext cx="6858000" cy="520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2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7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2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4858"/>
            <a:ext cx="6858000" cy="5177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1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6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7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10896" y="962796"/>
            <a:ext cx="8503920" cy="3724534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070C0"/>
                </a:solidFill>
                <a:hlinkClick r:id="rId2" action="ppaction://hlinksldjump"/>
              </a:rPr>
              <a:t>What is </a:t>
            </a:r>
            <a:r>
              <a:rPr lang="en-US" sz="1200" b="1" dirty="0" smtClean="0">
                <a:solidFill>
                  <a:srgbClr val="0070C0"/>
                </a:solidFill>
                <a:hlinkClick r:id="rId3" action="ppaction://hlinksldjump"/>
              </a:rPr>
              <a:t>NV</a:t>
            </a:r>
            <a:endParaRPr lang="en-US" sz="1200" b="1" dirty="0" smtClean="0">
              <a:solidFill>
                <a:srgbClr val="0070C0"/>
              </a:solidFill>
              <a:hlinkClick r:id="rId2" action="ppaction://hlinksldjump"/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2" action="ppaction://hlinksldjump"/>
              </a:rPr>
              <a:t>Introduction to SDN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4" action="ppaction://hlinksldjump"/>
              </a:rPr>
              <a:t>Need for SDN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5" action="ppaction://hlinksldjump"/>
              </a:rPr>
              <a:t>Defining SDN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6" action="ppaction://hlinksldjump"/>
              </a:rPr>
              <a:t>Introduction to NFV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7" action="ppaction://hlinksldjump"/>
              </a:rPr>
              <a:t>SDN </a:t>
            </a:r>
            <a:r>
              <a:rPr lang="en-US" sz="1200" b="1" dirty="0">
                <a:solidFill>
                  <a:srgbClr val="0070C0"/>
                </a:solidFill>
                <a:hlinkClick r:id="rId7" action="ppaction://hlinksldjump"/>
              </a:rPr>
              <a:t>v</a:t>
            </a:r>
            <a:r>
              <a:rPr lang="en-US" sz="1200" b="1" dirty="0" smtClean="0">
                <a:solidFill>
                  <a:srgbClr val="0070C0"/>
                </a:solidFill>
                <a:hlinkClick r:id="rId7" action="ppaction://hlinksldjump"/>
              </a:rPr>
              <a:t>s NFV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8" action="ppaction://hlinksldjump"/>
              </a:rPr>
              <a:t>Use Cases of SDN 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9" action="ppaction://hlinksldjump"/>
              </a:rPr>
              <a:t>Use Cases of NFV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10" action="ppaction://hlinksldjump"/>
              </a:rPr>
              <a:t>Defining NFV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>
                <a:solidFill>
                  <a:srgbClr val="0070C0"/>
                </a:solidFill>
                <a:hlinkClick r:id="rId11" action="ppaction://hlinksldjump"/>
              </a:rPr>
              <a:t>VNF </a:t>
            </a:r>
            <a:r>
              <a:rPr lang="en-US" sz="1200" b="1" dirty="0" smtClean="0">
                <a:solidFill>
                  <a:srgbClr val="0070C0"/>
                </a:solidFill>
                <a:hlinkClick r:id="rId11" action="ppaction://hlinksldjump"/>
              </a:rPr>
              <a:t>Examples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70C0"/>
                </a:solidFill>
                <a:hlinkClick r:id="rId12" action="ppaction://hlinksldjump"/>
              </a:rPr>
              <a:t>Conclusion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930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NFV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31" y="1601672"/>
            <a:ext cx="4572449" cy="2241299"/>
          </a:xfrm>
        </p:spPr>
      </p:pic>
    </p:spTree>
    <p:extLst>
      <p:ext uri="{BB962C8B-B14F-4D97-AF65-F5344CB8AC3E}">
        <p14:creationId xmlns:p14="http://schemas.microsoft.com/office/powerpoint/2010/main" val="22344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NFV(Contd</a:t>
            </a:r>
            <a:r>
              <a:rPr lang="en-US" dirty="0"/>
              <a:t>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34" y="923979"/>
            <a:ext cx="4122739" cy="361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10896" y="2551733"/>
            <a:ext cx="3159839" cy="3554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 dirty="0" smtClean="0">
                <a:latin typeface="Arial"/>
                <a:cs typeface="Arial"/>
              </a:rPr>
              <a:t>Describing What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NFV</a:t>
            </a:r>
            <a:r>
              <a:rPr lang="en-US" b="1" dirty="0" smtClean="0">
                <a:latin typeface="Arial"/>
                <a:cs typeface="Arial"/>
              </a:rPr>
              <a:t> Does</a:t>
            </a:r>
          </a:p>
        </p:txBody>
      </p:sp>
    </p:spTree>
    <p:extLst>
      <p:ext uri="{BB962C8B-B14F-4D97-AF65-F5344CB8AC3E}">
        <p14:creationId xmlns:p14="http://schemas.microsoft.com/office/powerpoint/2010/main" val="8519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89" y="2614810"/>
            <a:ext cx="3683754" cy="1941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NFV(Contd.)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10896" y="976221"/>
            <a:ext cx="3724096" cy="3554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 dirty="0" smtClean="0">
                <a:latin typeface="Arial"/>
                <a:cs typeface="Arial"/>
              </a:rPr>
              <a:t>How is NFV Different from SDN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17838" y="1453609"/>
            <a:ext cx="7751806" cy="9187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Arial"/>
              </a:rPr>
              <a:t>While </a:t>
            </a:r>
            <a:r>
              <a:rPr lang="en-US" sz="1600" dirty="0" smtClean="0">
                <a:solidFill>
                  <a:srgbClr val="92D050"/>
                </a:solidFill>
                <a:latin typeface="Calibri" panose="020F0502020204030204" pitchFamily="34" charset="0"/>
                <a:cs typeface="Arial"/>
              </a:rPr>
              <a:t>SDN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 is typically thought of as </a:t>
            </a:r>
            <a:r>
              <a:rPr lang="en-US" sz="1600" dirty="0" smtClean="0">
                <a:solidFill>
                  <a:srgbClr val="92D050"/>
                </a:solidFill>
                <a:latin typeface="Calibri" panose="020F0502020204030204" pitchFamily="34" charset="0"/>
                <a:cs typeface="Arial"/>
              </a:rPr>
              <a:t>managing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 and </a:t>
            </a:r>
            <a:r>
              <a:rPr lang="en-US" sz="1600" dirty="0" smtClean="0">
                <a:solidFill>
                  <a:srgbClr val="92D050"/>
                </a:solidFill>
                <a:latin typeface="Calibri" panose="020F0502020204030204" pitchFamily="34" charset="0"/>
                <a:cs typeface="Arial"/>
              </a:rPr>
              <a:t>automating tasks 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for physical devices, </a:t>
            </a:r>
            <a:r>
              <a:rPr lang="en-US" sz="1600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NFV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 is all about </a:t>
            </a:r>
            <a:r>
              <a:rPr lang="en-US" sz="1600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provisioning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 new networking devices.</a:t>
            </a:r>
          </a:p>
          <a:p>
            <a:pPr marL="742950" lvl="1" indent="-285750">
              <a:lnSpc>
                <a:spcPct val="95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Arial"/>
              </a:rPr>
              <a:t>SDN may then be used to manage the new virtual as well as the existing physical devices.</a:t>
            </a:r>
          </a:p>
        </p:txBody>
      </p:sp>
    </p:spTree>
    <p:extLst>
      <p:ext uri="{BB962C8B-B14F-4D97-AF65-F5344CB8AC3E}">
        <p14:creationId xmlns:p14="http://schemas.microsoft.com/office/powerpoint/2010/main" val="29897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8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08" y="1046205"/>
            <a:ext cx="6629495" cy="3456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dirty="0"/>
              <a:t>Illustration of SDN </a:t>
            </a:r>
            <a:r>
              <a:rPr lang="en-US" dirty="0" smtClean="0"/>
              <a:t>vs </a:t>
            </a:r>
            <a:r>
              <a:rPr lang="en-US" dirty="0"/>
              <a:t>NFV</a:t>
            </a:r>
          </a:p>
        </p:txBody>
      </p:sp>
    </p:spTree>
    <p:extLst>
      <p:ext uri="{BB962C8B-B14F-4D97-AF65-F5344CB8AC3E}">
        <p14:creationId xmlns:p14="http://schemas.microsoft.com/office/powerpoint/2010/main" val="16522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of SDN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68" y="1029084"/>
            <a:ext cx="5796976" cy="33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of NFV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60" y="1097036"/>
            <a:ext cx="5770992" cy="33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03" y="919438"/>
            <a:ext cx="6648305" cy="3686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NFV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VNF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25" y="1793854"/>
            <a:ext cx="935882" cy="825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31" y="1793855"/>
            <a:ext cx="935883" cy="802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38" y="1793854"/>
            <a:ext cx="959477" cy="825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004049" y="2792627"/>
            <a:ext cx="1117614" cy="29700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400" b="1" dirty="0" smtClean="0">
                <a:latin typeface="Calibri" panose="020F0502020204030204" pitchFamily="34" charset="0"/>
                <a:cs typeface="Arial"/>
              </a:rPr>
              <a:t>Firewall VNF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127902" y="2792627"/>
            <a:ext cx="1035348" cy="29700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400" b="1" dirty="0" smtClean="0">
                <a:latin typeface="Calibri" panose="020F0502020204030204" pitchFamily="34" charset="0"/>
                <a:cs typeface="Arial"/>
              </a:rPr>
              <a:t>Router VNF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032236" y="2792627"/>
            <a:ext cx="821059" cy="29700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400" b="1" dirty="0" smtClean="0">
                <a:latin typeface="Calibri" panose="020F0502020204030204" pitchFamily="34" charset="0"/>
                <a:cs typeface="Arial"/>
              </a:rPr>
              <a:t>IMS VNF</a:t>
            </a:r>
          </a:p>
        </p:txBody>
      </p:sp>
    </p:spTree>
    <p:extLst>
      <p:ext uri="{BB962C8B-B14F-4D97-AF65-F5344CB8AC3E}">
        <p14:creationId xmlns:p14="http://schemas.microsoft.com/office/powerpoint/2010/main" val="21306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Network Virtualization(NV)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N</a:t>
            </a:r>
            <a:r>
              <a:rPr lang="en-US" sz="1800" b="1" dirty="0" smtClean="0"/>
              <a:t>etwork </a:t>
            </a:r>
            <a:r>
              <a:rPr lang="en-US" sz="1800" b="1" dirty="0"/>
              <a:t>virtualization</a:t>
            </a:r>
            <a:r>
              <a:rPr lang="en-US" sz="1800" dirty="0"/>
              <a:t> </a:t>
            </a:r>
            <a:r>
              <a:rPr lang="en-US" sz="1800" dirty="0" smtClean="0"/>
              <a:t>is </a:t>
            </a:r>
            <a:r>
              <a:rPr lang="en-US" sz="1800" dirty="0"/>
              <a:t>the process of combining hardware and software network resources and network functionality into a single, software-based administrative entity, a </a:t>
            </a:r>
            <a:r>
              <a:rPr lang="en-US" sz="1800" b="1" dirty="0"/>
              <a:t>virtual </a:t>
            </a:r>
            <a:r>
              <a:rPr lang="en-US" sz="1800" b="1" dirty="0" smtClean="0"/>
              <a:t>network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80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209" y="1850748"/>
            <a:ext cx="804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In this presentation, we discussed about how SDN and NFV solves the real time network problems encountered today and in future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3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5120" y="2301546"/>
            <a:ext cx="239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spc="100" dirty="0" smtClean="0">
                <a:cs typeface="Microsoft Sans Serif" panose="020B0604020202020204" pitchFamily="34" charset="0"/>
              </a:rPr>
              <a:t>Thank You</a:t>
            </a:r>
            <a:endParaRPr lang="en-IN" sz="3600" b="1" spc="100" dirty="0"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041109" y="2886321"/>
            <a:ext cx="1043491" cy="29700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400" dirty="0" smtClean="0">
                <a:latin typeface="Calibri" panose="020F0502020204030204" pitchFamily="34" charset="0"/>
                <a:cs typeface="Arial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2654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2733" y="-147638"/>
            <a:ext cx="10549466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5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3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2626" y="-342900"/>
            <a:ext cx="5278374" cy="3090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-19"/>
            <a:ext cx="6858000" cy="5176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2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866" y="9143"/>
            <a:ext cx="6716268" cy="512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2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sys_PPT_Template_Internal_2014">
  <a:themeElements>
    <a:clrScheme name="Custom 77">
      <a:dk1>
        <a:srgbClr val="25282A"/>
      </a:dk1>
      <a:lt1>
        <a:srgbClr val="FFFFFF"/>
      </a:lt1>
      <a:dk2>
        <a:srgbClr val="D31145"/>
      </a:dk2>
      <a:lt2>
        <a:srgbClr val="004B98"/>
      </a:lt2>
      <a:accent1>
        <a:srgbClr val="0070C2"/>
      </a:accent1>
      <a:accent2>
        <a:srgbClr val="40860C"/>
      </a:accent2>
      <a:accent3>
        <a:srgbClr val="622D8C"/>
      </a:accent3>
      <a:accent4>
        <a:srgbClr val="FFC82E"/>
      </a:accent4>
      <a:accent5>
        <a:srgbClr val="901A29"/>
      </a:accent5>
      <a:accent6>
        <a:srgbClr val="666666"/>
      </a:accent6>
      <a:hlink>
        <a:srgbClr val="004B98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B98"/>
        </a:solidFill>
        <a:ln>
          <a:noFill/>
          <a:headEnd/>
          <a:tailEnd/>
        </a:ln>
        <a:effectLst/>
      </a:spPr>
      <a:bodyPr wrap="none" rtlCol="0" anchor="ctr"/>
      <a:lstStyle>
        <a:defPPr algn="ctr">
          <a:defRPr dirty="0">
            <a:solidFill>
              <a:srgbClr val="FFFFFF"/>
            </a:solidFill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  <a:lnDef>
      <a:spPr bwMode="auto">
        <a:solidFill>
          <a:schemeClr val="accent2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lnSpc>
            <a:spcPct val="95000"/>
          </a:lnSpc>
          <a:spcBef>
            <a:spcPts val="1200"/>
          </a:spcBef>
          <a:defRPr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sys_Internal_2015_16x9.potx" id="{1B19B54D-3BCD-4C07-A8A8-ADDE2BD8C157}" vid="{0F4992DD-72E2-4F9A-B68B-397104D805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Unisys_Internal_2016_16x9</Template>
  <TotalTime>1436</TotalTime>
  <Words>192</Words>
  <Application>Microsoft Office PowerPoint</Application>
  <PresentationFormat>On-screen Show (16:9)</PresentationFormat>
  <Paragraphs>41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Microsoft Sans Serif</vt:lpstr>
      <vt:lpstr>Tahoma</vt:lpstr>
      <vt:lpstr>Wingdings</vt:lpstr>
      <vt:lpstr>Unisys_PPT_Template_Internal_2014</vt:lpstr>
      <vt:lpstr>SDN and NFV</vt:lpstr>
      <vt:lpstr>Agenda</vt:lpstr>
      <vt:lpstr>Network Virtualization(NV)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NFV</vt:lpstr>
      <vt:lpstr>Introduction to NFV(Contd.)</vt:lpstr>
      <vt:lpstr>Introduction to NFV(Contd.)</vt:lpstr>
      <vt:lpstr>PowerPoint Presentation</vt:lpstr>
      <vt:lpstr>Illustration of SDN vs NFV</vt:lpstr>
      <vt:lpstr>Use Cases of SDN</vt:lpstr>
      <vt:lpstr>Use Cases of NFV</vt:lpstr>
      <vt:lpstr>Defining NFV</vt:lpstr>
      <vt:lpstr>VNF Examples</vt:lpstr>
      <vt:lpstr>Conclusion</vt:lpstr>
      <vt:lpstr>PowerPoint Presentation</vt:lpstr>
    </vt:vector>
  </TitlesOfParts>
  <Company>Unisys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Bettadapura, Pramodh Mallesh</dc:creator>
  <cp:lastModifiedBy>Kotappa, Mulugu Venkata</cp:lastModifiedBy>
  <cp:revision>217</cp:revision>
  <cp:lastPrinted>2013-07-23T17:52:43Z</cp:lastPrinted>
  <dcterms:created xsi:type="dcterms:W3CDTF">2016-07-26T10:26:20Z</dcterms:created>
  <dcterms:modified xsi:type="dcterms:W3CDTF">2016-12-04T13:49:26Z</dcterms:modified>
</cp:coreProperties>
</file>